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C45C7-E5B3-FE21-7D2A-39BF7AF67A78}" v="249" dt="2020-11-18T20:21:27.555"/>
    <p1510:client id="{7EA6D29E-1C90-41C8-88CA-37FDAA1B3E1B}" v="4140" dt="2020-11-17T01:34:43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45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3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5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4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3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4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9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12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ignal.savgol_filter.html" TargetMode="External"/><Relationship Id="rId2" Type="http://schemas.openxmlformats.org/officeDocument/2006/relationships/hyperlink" Target="https://www.rdocumentation.org/packages/prospectr/versions/0.2.1/topics/savitzkyGola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" TargetMode="External"/><Relationship Id="rId2" Type="http://schemas.openxmlformats.org/officeDocument/2006/relationships/hyperlink" Target="https://drive.google.com/drive/folders/1tVYJXTH04YjMXjLyJyN_-OuIJI4BE-HZ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Noorazar/KC/tree/mai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78" y="4602162"/>
            <a:ext cx="5262822" cy="1720850"/>
          </a:xfrm>
        </p:spPr>
        <p:txBody>
          <a:bodyPr anchor="ctr">
            <a:normAutofit/>
          </a:bodyPr>
          <a:lstStyle/>
          <a:p>
            <a:r>
              <a:rPr lang="en-US" sz="2600" dirty="0">
                <a:ea typeface="+mj-lt"/>
                <a:cs typeface="+mj-lt"/>
              </a:rPr>
              <a:t>Google Earth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 i="0" cap="all">
                <a:solidFill>
                  <a:srgbClr val="FFFFFF"/>
                </a:solidFill>
                <a:ea typeface="+mn-lt"/>
                <a:cs typeface="+mn-lt"/>
              </a:rPr>
              <a:t>READing, DOWNLOADing, and </a:t>
            </a:r>
            <a:br>
              <a:rPr lang="en-US" i="0" cap="all" dirty="0">
                <a:ea typeface="+mn-lt"/>
                <a:cs typeface="+mn-lt"/>
              </a:rPr>
            </a:br>
            <a:r>
              <a:rPr lang="en-US" i="0" cap="all" dirty="0">
                <a:solidFill>
                  <a:srgbClr val="FFFFFF"/>
                </a:solidFill>
                <a:ea typeface="+mn-lt"/>
                <a:cs typeface="+mn-lt"/>
              </a:rPr>
              <a:t>PROCESSING IMAGES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BA590-A21D-40BF-BF6E-E640A4206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16" r="-2" b="26876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C97E-B7F7-47DD-A522-035BC7E6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08" y="180946"/>
            <a:ext cx="10666442" cy="468731"/>
          </a:xfrm>
        </p:spPr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F600-9B7E-4C9B-A2D0-006EC096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46" y="820229"/>
            <a:ext cx="10626904" cy="5505868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Remove Big jumps</a:t>
            </a: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6BBA4A0-CCDD-4D42-AD8C-3EDC0AAC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372277"/>
            <a:ext cx="10992207" cy="48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BCCF-C6E8-4AAE-8D5D-4D2E37C9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97" y="249238"/>
            <a:ext cx="11374526" cy="655637"/>
          </a:xfrm>
        </p:spPr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BC91-B256-44F1-BA06-AFEBE9F1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2" y="755531"/>
            <a:ext cx="11403281" cy="5523839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10-days composite and fill the gaps.</a:t>
            </a:r>
          </a:p>
          <a:p>
            <a:pPr marL="0" indent="0">
              <a:buClr>
                <a:srgbClr val="E08FBF"/>
              </a:buClr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193D41-BFDE-4125-8A0E-6BDEF743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45" y="1449889"/>
            <a:ext cx="11455878" cy="49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8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29E0-0011-4F14-B491-B0D8ECA4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8" y="180946"/>
            <a:ext cx="11561432" cy="655637"/>
          </a:xfrm>
        </p:spPr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8DAC-F789-4488-A75E-FC235056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33" y="590192"/>
            <a:ext cx="11568621" cy="5689179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Recap. (remove outliers and big jumps. Regularize. Fill the gaps.)</a:t>
            </a:r>
            <a:endParaRPr lang="en-US" dirty="0"/>
          </a:p>
          <a:p>
            <a:pPr marL="0" indent="0">
              <a:buClr>
                <a:srgbClr val="E08FBF"/>
              </a:buClr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967BDA-410A-4E42-9919-E9644EE2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" y="1363625"/>
            <a:ext cx="11355236" cy="49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5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ADEF-A076-488F-A8B7-0797116F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34" y="198917"/>
            <a:ext cx="11514706" cy="353713"/>
          </a:xfrm>
        </p:spPr>
        <p:txBody>
          <a:bodyPr>
            <a:normAutofit fontScale="90000"/>
          </a:bodyPr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CAEB-0D7E-4AFB-8BEA-84525AA77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29" y="557843"/>
            <a:ext cx="11511111" cy="5951565"/>
          </a:xfrm>
        </p:spPr>
        <p:txBody>
          <a:bodyPr/>
          <a:lstStyle/>
          <a:p>
            <a:pPr marL="359410" indent="-359410"/>
            <a:r>
              <a:rPr lang="en-US" dirty="0">
                <a:solidFill>
                  <a:srgbClr val="FFFFFF"/>
                </a:solidFill>
              </a:rPr>
              <a:t>Use a smoothing method (e.g. regression, spline, </a:t>
            </a:r>
            <a:r>
              <a:rPr lang="en-US" dirty="0" err="1">
                <a:solidFill>
                  <a:srgbClr val="FFFFFF"/>
                </a:solidFill>
              </a:rPr>
              <a:t>Savitzky</a:t>
            </a:r>
            <a:r>
              <a:rPr lang="en-US" dirty="0">
                <a:solidFill>
                  <a:srgbClr val="FFFFFF"/>
                </a:solidFill>
              </a:rPr>
              <a:t>-Golay) to reduce the noise even further.</a:t>
            </a:r>
            <a:endParaRPr lang="en-US"/>
          </a:p>
          <a:p>
            <a:pPr marL="359410" indent="-359410">
              <a:buClr>
                <a:srgbClr val="E08FBF"/>
              </a:buClr>
            </a:pPr>
            <a:r>
              <a:rPr lang="en-US" sz="1600" dirty="0">
                <a:solidFill>
                  <a:srgbClr val="FFFFFF"/>
                </a:solidFill>
              </a:rPr>
              <a:t>SG on R: 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https://www.rdocumentation.org/packages/prospectr/versions/0.2.1/topics/savitzkyGolay</a:t>
            </a:r>
            <a:endParaRPr lang="en-US" sz="1600" dirty="0">
              <a:solidFill>
                <a:srgbClr val="FFFFFF"/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sz="1600" dirty="0">
                <a:solidFill>
                  <a:srgbClr val="FFFFFF"/>
                </a:solidFill>
              </a:rPr>
              <a:t>SG on Python: 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https://docs.scipy.org/doc/scipy/reference/generated/scipy.signal.savgol_filter.html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Clr>
                <a:srgbClr val="E08FBF"/>
              </a:buClr>
              <a:buNone/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EE224B-2987-4181-A2AB-38573001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06" y="2272993"/>
            <a:ext cx="9727002" cy="41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8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9136-285F-4FDE-99A9-1237B64D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48" y="109059"/>
            <a:ext cx="11331394" cy="655637"/>
          </a:xfrm>
        </p:spPr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8529-45C7-4238-8D3B-D5AF6C4E1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47" y="913681"/>
            <a:ext cx="11356555" cy="5455548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Final Result</a:t>
            </a: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2852DD2-FF5E-405C-9535-18F74F60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74" y="1422662"/>
            <a:ext cx="11258190" cy="48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9247-CA4F-4DF2-A9CF-6C43A3F6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6" y="109059"/>
            <a:ext cx="11421253" cy="497486"/>
          </a:xfrm>
        </p:spPr>
        <p:txBody>
          <a:bodyPr/>
          <a:lstStyle/>
          <a:p>
            <a:r>
              <a:rPr lang="en-US"/>
              <a:t>Feature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A085-87E6-4547-B60A-5321DDCC9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70" y="633324"/>
            <a:ext cx="11414064" cy="6120499"/>
          </a:xfrm>
        </p:spPr>
        <p:txBody>
          <a:bodyPr/>
          <a:lstStyle/>
          <a:p>
            <a:pPr marL="359410" indent="-359410"/>
            <a:r>
              <a:rPr lang="en-US" cap="all" dirty="0">
                <a:solidFill>
                  <a:srgbClr val="FFFFFF"/>
                </a:solidFill>
                <a:ea typeface="+mn-lt"/>
                <a:cs typeface="+mn-lt"/>
              </a:rPr>
              <a:t>Methods for Start and </a:t>
            </a:r>
            <a:r>
              <a:rPr lang="en-US" cap="all" dirty="0" err="1">
                <a:solidFill>
                  <a:srgbClr val="FFFFFF"/>
                </a:solidFill>
                <a:ea typeface="+mn-lt"/>
                <a:cs typeface="+mn-lt"/>
              </a:rPr>
              <a:t>ENd</a:t>
            </a:r>
            <a:r>
              <a:rPr lang="en-US" cap="all" dirty="0">
                <a:solidFill>
                  <a:srgbClr val="FFFFFF"/>
                </a:solidFill>
                <a:ea typeface="+mn-lt"/>
                <a:cs typeface="+mn-lt"/>
              </a:rPr>
              <a:t> of season detection:</a:t>
            </a:r>
          </a:p>
          <a:p>
            <a:pPr marL="457200" indent="-457200">
              <a:buClr>
                <a:srgbClr val="E08FBF"/>
              </a:buClr>
              <a:buAutoNum type="arabicPeriod"/>
            </a:pPr>
            <a:r>
              <a:rPr lang="en-US" cap="all">
                <a:solidFill>
                  <a:srgbClr val="FFFFFF"/>
                </a:solidFill>
                <a:ea typeface="+mn-lt"/>
                <a:cs typeface="+mn-lt"/>
              </a:rPr>
              <a:t>NDVI-ratio method </a:t>
            </a:r>
            <a:endParaRPr lang="en-US" cap="all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>
              <a:buClr>
                <a:srgbClr val="E08FBF"/>
              </a:buClr>
              <a:buAutoNum type="arabicPeriod"/>
            </a:pPr>
            <a:r>
              <a:rPr lang="en-US" cap="all" dirty="0">
                <a:solidFill>
                  <a:srgbClr val="FFFFFF"/>
                </a:solidFill>
                <a:ea typeface="+mn-lt"/>
                <a:cs typeface="+mn-lt"/>
              </a:rPr>
              <a:t>Threshold Method</a:t>
            </a:r>
          </a:p>
          <a:p>
            <a:pPr marL="457200" indent="-457200">
              <a:buClr>
                <a:srgbClr val="E08FBF"/>
              </a:buClr>
              <a:buAutoNum type="arabicPeriod"/>
            </a:pPr>
            <a:r>
              <a:rPr lang="en-US" cap="all" dirty="0">
                <a:solidFill>
                  <a:srgbClr val="FFFFFF"/>
                </a:solidFill>
                <a:ea typeface="+mn-lt"/>
                <a:cs typeface="+mn-lt"/>
              </a:rPr>
              <a:t>The method in TIMESAT software</a:t>
            </a:r>
            <a:endParaRPr lang="en-US" cap="all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457200" indent="-457200">
              <a:buClr>
                <a:srgbClr val="E08FBF"/>
              </a:buClr>
              <a:buAutoNum type="arabicPeriod"/>
            </a:pPr>
            <a:r>
              <a:rPr lang="en-US" cap="all" dirty="0">
                <a:solidFill>
                  <a:srgbClr val="FFFFFF"/>
                </a:solidFill>
                <a:ea typeface="+mn-lt"/>
                <a:cs typeface="+mn-lt"/>
              </a:rPr>
              <a:t>?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23E3F0D-67FC-467C-AB71-07C8A1C0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833" y="2742650"/>
            <a:ext cx="6589143" cy="40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6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D44F-0CAD-4285-980F-8D8FBBE1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661" y="123436"/>
            <a:ext cx="11575809" cy="860514"/>
          </a:xfrm>
        </p:spPr>
        <p:txBody>
          <a:bodyPr/>
          <a:lstStyle/>
          <a:p>
            <a:r>
              <a:rPr lang="en-US"/>
              <a:t>Why did I set negative NDVI/EVI to zero?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151F939-38E3-45C5-8594-8CD335A64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64" y="2732418"/>
            <a:ext cx="5669615" cy="3439123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63C9EA6-96A9-4920-A1A3-7EEC83F2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51" y="2732451"/>
            <a:ext cx="5701342" cy="34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4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7C48-A5BD-4692-81DE-7AD6D6A0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41408"/>
            <a:ext cx="10026650" cy="655637"/>
          </a:xfrm>
        </p:spPr>
        <p:txBody>
          <a:bodyPr/>
          <a:lstStyle/>
          <a:p>
            <a:r>
              <a:rPr lang="en-US"/>
              <a:t>NDVI-Ratio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56DC-C067-49A0-904F-E2AF6410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755531"/>
            <a:ext cx="10404055" cy="5768255"/>
          </a:xfrm>
        </p:spPr>
        <p:txBody>
          <a:bodyPr/>
          <a:lstStyle/>
          <a:p>
            <a:pPr marL="359410" indent="-359410"/>
            <a:r>
              <a:rPr lang="en-US" cap="all">
                <a:solidFill>
                  <a:srgbClr val="FFFFFF"/>
                </a:solidFill>
                <a:ea typeface="+mn-lt"/>
                <a:cs typeface="+mn-lt"/>
              </a:rPr>
              <a:t>A CONTINENTAL PHENOLOGY MODEL FOR MONITORING VEGETATION RESPONSES TO INTERANNUAL CLIMATIC VARIABILITY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Clr>
                <a:srgbClr val="E08FBF"/>
              </a:buClr>
              <a:buNone/>
            </a:pPr>
            <a:r>
              <a:rPr lang="en-US" cap="all">
                <a:solidFill>
                  <a:srgbClr val="FFFFFF"/>
                </a:solidFill>
                <a:ea typeface="+mn-lt"/>
                <a:cs typeface="+mn-lt"/>
              </a:rPr>
              <a:t>BY WHITE, THORNTON,  AND RUNNING.</a:t>
            </a: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cap="all" dirty="0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62053C4-73F5-4831-B7A9-0D79CFA1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06" y="3013960"/>
            <a:ext cx="9906718" cy="19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7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4C84-0BB9-44B6-955D-DF9FC6A3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81587"/>
            <a:ext cx="10026650" cy="655637"/>
          </a:xfrm>
        </p:spPr>
        <p:txBody>
          <a:bodyPr/>
          <a:lstStyle/>
          <a:p>
            <a:r>
              <a:rPr lang="en-US" dirty="0"/>
              <a:t>Upload a shapefile into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217A-EA21-4EF4-AF73-8DD285966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8" y="795068"/>
            <a:ext cx="8998669" cy="6005482"/>
          </a:xfrm>
        </p:spPr>
        <p:txBody>
          <a:bodyPr/>
          <a:lstStyle/>
          <a:p>
            <a:pPr marL="359410" indent="-359410"/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 shapefile is created for you. Please download it from Google drive:</a:t>
            </a:r>
          </a:p>
          <a:p>
            <a:pPr marL="359410" indent="-359410">
              <a:buClr>
                <a:srgbClr val="E08FBF"/>
              </a:buClr>
            </a:pPr>
            <a:r>
              <a:rPr lang="en-US" sz="1600" dirty="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https://drive.google.com/drive/folders/1tVYJXTH04YjMXjLyJyN_-OuIJI4BE-HZ?usp=sharing</a:t>
            </a: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Log into your code editor: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https://code.earthengine.google.com/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Choose Assets, then shape files, then navigate to your local directory: select all 4 files in the shapefile you downloaded previously, and upload them:</a:t>
            </a:r>
            <a:endParaRPr lang="en-US" dirty="0"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67DB72-62A6-4064-8385-D01748F27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3320833"/>
            <a:ext cx="7149859" cy="34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78C2-126A-499B-8591-2BF721B2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04" y="281587"/>
            <a:ext cx="10026650" cy="655637"/>
          </a:xfrm>
        </p:spPr>
        <p:txBody>
          <a:bodyPr/>
          <a:lstStyle/>
          <a:p>
            <a:r>
              <a:rPr lang="en-US" dirty="0"/>
              <a:t>Uploading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E672-231B-409B-9527-F4CCF74B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94" y="874143"/>
            <a:ext cx="10026650" cy="5771849"/>
          </a:xfrm>
        </p:spPr>
        <p:txBody>
          <a:bodyPr/>
          <a:lstStyle/>
          <a:p>
            <a:pPr marL="359410" indent="-359410"/>
            <a:r>
              <a:rPr lang="en-US" dirty="0">
                <a:solidFill>
                  <a:srgbClr val="FFFFFF"/>
                </a:solidFill>
              </a:rPr>
              <a:t>Uploading the shapefile takes a few seconds/minutes depending on its size.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Track the process via Tasks Tab. You may need to click on Refresh button. 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Once it is uploaded you can see it on your Assets tab</a:t>
            </a: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38A59FB-3C02-4EC8-BB72-2055869B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5" y="3570476"/>
            <a:ext cx="11527768" cy="22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8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C969-8C41-4A77-BC7A-B8699A54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094" y="195323"/>
            <a:ext cx="10026650" cy="655637"/>
          </a:xfrm>
        </p:spPr>
        <p:txBody>
          <a:bodyPr/>
          <a:lstStyle/>
          <a:p>
            <a:r>
              <a:rPr lang="en-US" dirty="0"/>
              <a:t>Import the shapefile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DD9E-9920-4D04-8D04-462C20AD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94" y="683644"/>
            <a:ext cx="10026650" cy="5487897"/>
          </a:xfrm>
        </p:spPr>
        <p:txBody>
          <a:bodyPr/>
          <a:lstStyle/>
          <a:p>
            <a:pPr marL="359410" indent="-359410"/>
            <a:r>
              <a:rPr lang="en-US" dirty="0">
                <a:solidFill>
                  <a:srgbClr val="FFFFFF"/>
                </a:solidFill>
              </a:rPr>
              <a:t>(1) Create a new Scrip (call it whatever you want). </a:t>
            </a:r>
            <a:r>
              <a:rPr lang="en-US" dirty="0" err="1">
                <a:solidFill>
                  <a:srgbClr val="FFFFFF"/>
                </a:solidFill>
              </a:rPr>
              <a:t>ScriptXYZ</a:t>
            </a:r>
            <a:r>
              <a:rPr lang="en-US" dirty="0">
                <a:solidFill>
                  <a:srgbClr val="FFFFFF"/>
                </a:solidFill>
              </a:rPr>
              <a:t>.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Click on your script.</a:t>
            </a:r>
            <a:endParaRPr lang="en-US" dirty="0"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(2) Then click on Assests tab.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Then import your shapefile into your Script.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(3) Rename the shapefile you just imported.</a:t>
            </a:r>
          </a:p>
        </p:txBody>
      </p:sp>
      <p:pic>
        <p:nvPicPr>
          <p:cNvPr id="9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5BEB560-6115-4E6D-A2AD-441E164E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5" y="4049992"/>
            <a:ext cx="5798388" cy="26794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5A895BD-0B3D-4188-8EB0-06588C50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43" y="3559173"/>
            <a:ext cx="6477718" cy="2679822"/>
          </a:xfrm>
          <a:prstGeom prst="rect">
            <a:avLst/>
          </a:prstGeom>
        </p:spPr>
      </p:pic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12C7B7B-B8F3-45BF-A158-C4E84B25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11" y="1115139"/>
            <a:ext cx="5726501" cy="24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A2A6-5416-44D9-B16D-9160C71D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40" y="206106"/>
            <a:ext cx="10026650" cy="655637"/>
          </a:xfrm>
        </p:spPr>
        <p:txBody>
          <a:bodyPr/>
          <a:lstStyle/>
          <a:p>
            <a:r>
              <a:rPr lang="en-US" dirty="0"/>
              <a:t>Call and use the shapefile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F7E08-F420-4DCF-8926-A9CD73A22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94" y="708804"/>
            <a:ext cx="11320612" cy="5566973"/>
          </a:xfrm>
        </p:spPr>
        <p:txBody>
          <a:bodyPr/>
          <a:lstStyle/>
          <a:p>
            <a:pPr marL="359410" indent="-359410"/>
            <a:r>
              <a:rPr lang="en-US" dirty="0">
                <a:solidFill>
                  <a:srgbClr val="FFFFFF"/>
                </a:solidFill>
              </a:rPr>
              <a:t>Now you can call the imported shapefile: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Define a new variable and assign the shapefile to it: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var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myShapeFile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=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ee.FeatureCollection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(Grant80Fields);</a:t>
            </a:r>
            <a:endParaRPr lang="en-US" dirty="0">
              <a:solidFill>
                <a:srgbClr val="FFFFFF"/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</a:rPr>
              <a:t>Now you can check the size of shapefile: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print("Number of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fiels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in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myShapeFile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is ",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myShapeFile.size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());</a:t>
            </a:r>
            <a:endParaRPr lang="en-US" dirty="0">
              <a:solidFill>
                <a:srgbClr val="FFFFFF"/>
              </a:solidFill>
            </a:endParaRP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70FBE2-737B-45A6-9674-2EC6250F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8" y="3600818"/>
            <a:ext cx="11894386" cy="15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3196-6A01-479A-8838-2A1195ED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019" y="213295"/>
            <a:ext cx="10026650" cy="655637"/>
          </a:xfrm>
        </p:spPr>
        <p:txBody>
          <a:bodyPr>
            <a:normAutofit/>
          </a:bodyPr>
          <a:lstStyle/>
          <a:p>
            <a:r>
              <a:rPr lang="en-US"/>
              <a:t>See Github link below for 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4457-FC5D-4E5A-B2AD-F129F7278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019" y="971191"/>
            <a:ext cx="10026650" cy="5545407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There are two JS codes on github for you:</a:t>
            </a:r>
            <a:endParaRPr lang="en-US">
              <a:solidFill>
                <a:srgbClr val="FFFFFF">
                  <a:alpha val="70000"/>
                </a:srgbClr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 dirty="0">
                <a:ea typeface="+mn-lt"/>
                <a:cs typeface="+mn-lt"/>
                <a:hlinkClick r:id="rId2"/>
              </a:rPr>
              <a:t>https://github.com/HNoorazar/KC/tree/main</a:t>
            </a:r>
            <a:endParaRPr lang="en-US" dirty="0"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1. </a:t>
            </a:r>
            <a:r>
              <a:rPr lang="en-US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onePolyPerNode.js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: This file sends each polygon to different computers on GEE and then assembles them together and writes the result into your google drive.</a:t>
            </a: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2. </a:t>
            </a:r>
            <a:r>
              <a:rPr lang="en-US">
                <a:solidFill>
                  <a:srgbClr val="FFFFFF"/>
                </a:solidFill>
                <a:latin typeface="Courier New"/>
                <a:ea typeface="+mn-lt"/>
                <a:cs typeface="+mn-lt"/>
              </a:rPr>
              <a:t>Class_allWA.js: </a:t>
            </a:r>
            <a:r>
              <a:rPr lang="en-US">
                <a:solidFill>
                  <a:srgbClr val="FFFFFF"/>
                </a:solidFill>
                <a:latin typeface="Avenir Next LT Pro"/>
                <a:ea typeface="+mn-lt"/>
                <a:cs typeface="+mn-lt"/>
              </a:rPr>
              <a:t>This file divides WA into two piece, then reads everything in them, then clips the images. I.e. uses the shapefile as a mask to extract the fields in the shapefile.</a:t>
            </a:r>
          </a:p>
          <a:p>
            <a:pPr marL="359410" indent="-359410">
              <a:buClr>
                <a:srgbClr val="E08FBF"/>
              </a:buClr>
            </a:pPr>
            <a:endParaRPr lang="en-US" dirty="0">
              <a:solidFill>
                <a:srgbClr val="FFFFFF"/>
              </a:solidFill>
              <a:latin typeface="Avenir Next LT Pro"/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ea typeface="+mn-lt"/>
                <a:cs typeface="+mn-lt"/>
              </a:rPr>
              <a:t>The first code is supposed to send each polygon to different computers on GEE, but for some reason (unknown to me) it takes a long time for it to run if you have thousands of fields. So, use </a:t>
            </a:r>
            <a:r>
              <a:rPr lang="en-US">
                <a:solidFill>
                  <a:srgbClr val="FFFFFF"/>
                </a:solidFill>
                <a:latin typeface="Courier New"/>
                <a:ea typeface="+mn-lt"/>
                <a:cs typeface="Courier New"/>
              </a:rPr>
              <a:t>Class_allWA.js </a:t>
            </a:r>
            <a:r>
              <a:rPr lang="en-US">
                <a:solidFill>
                  <a:srgbClr val="FFFFFF"/>
                </a:solidFill>
                <a:latin typeface="Avenir Next LT Pro"/>
                <a:ea typeface="+mn-lt"/>
                <a:cs typeface="Courier New"/>
              </a:rPr>
              <a:t>if you have too many fields.</a:t>
            </a:r>
          </a:p>
        </p:txBody>
      </p:sp>
    </p:spTree>
    <p:extLst>
      <p:ext uri="{BB962C8B-B14F-4D97-AF65-F5344CB8AC3E}">
        <p14:creationId xmlns:p14="http://schemas.microsoft.com/office/powerpoint/2010/main" val="372758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7D52-9A00-46C0-BBE9-69E772CD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38455"/>
            <a:ext cx="10026650" cy="655637"/>
          </a:xfrm>
        </p:spPr>
        <p:txBody>
          <a:bodyPr/>
          <a:lstStyle/>
          <a:p>
            <a:r>
              <a:rPr lang="en-US"/>
              <a:t>VI Time-Series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FE4D-771E-4666-89C4-F7393EF0C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62" y="795067"/>
            <a:ext cx="10026650" cy="5753879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Why do we need to process the data?</a:t>
            </a:r>
            <a:endParaRPr lang="en-US" dirty="0">
              <a:solidFill>
                <a:srgbClr val="FFFFFF"/>
              </a:solidFill>
            </a:endParaRP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</a:rPr>
              <a:t>1. NDVI is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suppressed by bad climatic conditions. </a:t>
            </a:r>
            <a:endParaRPr lang="en-US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</a:rPr>
              <a:t>2. Due to bad conditions (weather or else) some of the NDVI values in the data are missed. We need, however, all of our time-series associated with different fields to be of the same lengths.</a:t>
            </a:r>
          </a:p>
          <a:p>
            <a:pPr marL="359410" indent="-359410">
              <a:buClr>
                <a:srgbClr val="E08FBF"/>
              </a:buClr>
            </a:pPr>
            <a:r>
              <a:rPr lang="en-US">
                <a:solidFill>
                  <a:srgbClr val="FFFFFF"/>
                </a:solidFill>
              </a:rPr>
              <a:t>For reasons mentioned above we need to process the data to reduce the noise and make them to be of the same length.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7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2658-FB68-483E-B80A-46C8E0FE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97" y="256427"/>
            <a:ext cx="11644102" cy="655637"/>
          </a:xfrm>
        </p:spPr>
        <p:txBody>
          <a:bodyPr/>
          <a:lstStyle/>
          <a:p>
            <a:r>
              <a:rPr lang="en-US"/>
              <a:t>My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C6C15-BE7C-48E3-96AB-D17422FA9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45" y="705209"/>
            <a:ext cx="11798659" cy="5958756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</a:rPr>
              <a:t>The algorithm is given below. The cloud filtering steps are done on GEE.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6E02C13-EF7F-4579-86BB-321E7764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1927423"/>
            <a:ext cx="11466661" cy="29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D35A-DAC2-4A03-9CDF-9627242F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85" y="155785"/>
            <a:ext cx="10652065" cy="655637"/>
          </a:xfrm>
        </p:spPr>
        <p:txBody>
          <a:bodyPr/>
          <a:lstStyle/>
          <a:p>
            <a:r>
              <a:rPr lang="en-US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1DA2-D124-4BE1-8721-96182B2BE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91" y="802257"/>
            <a:ext cx="11313423" cy="5868897"/>
          </a:xfrm>
        </p:spPr>
        <p:txBody>
          <a:bodyPr/>
          <a:lstStyle/>
          <a:p>
            <a:pPr marL="359410" indent="-359410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1. Remove outliers and big jumps.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BBE2A2-BAC5-400D-A8F8-630684A3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1478784"/>
            <a:ext cx="10816086" cy="45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18070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RegularSeedLeftStep">
      <a:dk1>
        <a:srgbClr val="000000"/>
      </a:dk1>
      <a:lt1>
        <a:srgbClr val="FFFFFF"/>
      </a:lt1>
      <a:dk2>
        <a:srgbClr val="311B25"/>
      </a:dk2>
      <a:lt2>
        <a:srgbClr val="F0F3F1"/>
      </a:lt2>
      <a:accent1>
        <a:srgbClr val="CC4495"/>
      </a:accent1>
      <a:accent2>
        <a:srgbClr val="B932BA"/>
      </a:accent2>
      <a:accent3>
        <a:srgbClr val="9244CC"/>
      </a:accent3>
      <a:accent4>
        <a:srgbClr val="4E39BC"/>
      </a:accent4>
      <a:accent5>
        <a:srgbClr val="4467CC"/>
      </a:accent5>
      <a:accent6>
        <a:srgbClr val="328EBA"/>
      </a:accent6>
      <a:hlink>
        <a:srgbClr val="349C5E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LeafVTI</vt:lpstr>
      <vt:lpstr>Google Earth Engine</vt:lpstr>
      <vt:lpstr>Upload a shapefile into GEE</vt:lpstr>
      <vt:lpstr>Uploading Process</vt:lpstr>
      <vt:lpstr>Import the shapefile</vt:lpstr>
      <vt:lpstr>Call and use the shapefile</vt:lpstr>
      <vt:lpstr>See Github link below for sample code</vt:lpstr>
      <vt:lpstr>VI Time-Series processing</vt:lpstr>
      <vt:lpstr>My Algorithm</vt:lpstr>
      <vt:lpstr>The Algorithm</vt:lpstr>
      <vt:lpstr>The algorithm</vt:lpstr>
      <vt:lpstr>The Algorithm</vt:lpstr>
      <vt:lpstr>The algorithm</vt:lpstr>
      <vt:lpstr>The Algorithm</vt:lpstr>
      <vt:lpstr>The algorithm</vt:lpstr>
      <vt:lpstr>Feature Extraction</vt:lpstr>
      <vt:lpstr>Why did I set negative NDVI/EVI to zero?</vt:lpstr>
      <vt:lpstr>NDVI-Ratio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639</cp:revision>
  <dcterms:created xsi:type="dcterms:W3CDTF">2020-11-16T21:00:23Z</dcterms:created>
  <dcterms:modified xsi:type="dcterms:W3CDTF">2020-11-19T01:10:11Z</dcterms:modified>
</cp:coreProperties>
</file>